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6" r:id="rId3"/>
    <p:sldId id="257" r:id="rId4"/>
    <p:sldId id="258" r:id="rId5"/>
    <p:sldId id="267" r:id="rId6"/>
    <p:sldId id="268" r:id="rId7"/>
    <p:sldId id="261" r:id="rId8"/>
    <p:sldId id="269" r:id="rId9"/>
    <p:sldId id="262" r:id="rId10"/>
    <p:sldId id="273" r:id="rId11"/>
    <p:sldId id="263" r:id="rId12"/>
    <p:sldId id="276" r:id="rId13"/>
    <p:sldId id="271" r:id="rId14"/>
    <p:sldId id="270" r:id="rId15"/>
    <p:sldId id="275" r:id="rId16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OMmjOWaZhTdb7xvy3a+uuA==" hashData="Ng8+fCgh3Pz9ZOgL1sWeZO4HFH0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99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92A32-3F98-4FB7-9309-2EC0E5D59D3D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08F43-976D-4ADE-965A-386FDF610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34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08F43-976D-4ADE-965A-386FDF6109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3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08F43-976D-4ADE-965A-386FDF6109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8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DD0925-8849-4C03-98C0-383DAE1B7C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2013A9F-EE8C-432A-96B9-2558609FDF88}" type="datetimeFigureOut">
              <a:rPr lang="id-ID" smtClean="0"/>
              <a:t>15/10/2026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3E90956-E14F-49C5-8CF0-05CA7FCF7610}" type="slidenum">
              <a:rPr lang="id-ID" smtClean="0"/>
              <a:t>‹#›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710100"/>
            <a:ext cx="8352928" cy="926812"/>
          </a:xfrm>
        </p:spPr>
        <p:txBody>
          <a:bodyPr>
            <a:normAutofit/>
          </a:bodyPr>
          <a:lstStyle/>
          <a:p>
            <a:r>
              <a:rPr lang="id-ID" sz="4600" b="1" dirty="0" smtClean="0">
                <a:solidFill>
                  <a:srgbClr val="C00000"/>
                </a:solidFill>
              </a:rPr>
              <a:t>Fungsi Konsumsi dan Tabungan</a:t>
            </a:r>
            <a:endParaRPr lang="id-ID" sz="46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556001"/>
            <a:ext cx="6400800" cy="14732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(</a:t>
            </a:r>
            <a:r>
              <a:rPr lang="en-US" sz="2800" b="1" dirty="0" err="1"/>
              <a:t>Pertemuan</a:t>
            </a:r>
            <a:r>
              <a:rPr lang="en-US" sz="2800" b="1" dirty="0"/>
              <a:t> </a:t>
            </a:r>
            <a:r>
              <a:rPr lang="en-US" sz="2800" b="1" dirty="0" smtClean="0"/>
              <a:t>4) </a:t>
            </a:r>
          </a:p>
          <a:p>
            <a:endParaRPr lang="nn-NO" sz="28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algn="l"/>
            <a:r>
              <a:rPr lang="nn-NO" sz="2400" dirty="0" smtClean="0">
                <a:solidFill>
                  <a:prstClr val="black"/>
                </a:solidFill>
                <a:latin typeface="Arial Black" pitchFamily="34" charset="0"/>
              </a:rPr>
              <a:t>By </a:t>
            </a:r>
            <a:r>
              <a:rPr lang="nn-NO" sz="2400" dirty="0">
                <a:solidFill>
                  <a:prstClr val="black"/>
                </a:solidFill>
                <a:latin typeface="Arial Black" pitchFamily="34" charset="0"/>
              </a:rPr>
              <a:t>: BIDA SARI,  SP, MSi</a:t>
            </a:r>
            <a:endParaRPr lang="en-US" sz="2400" dirty="0">
              <a:solidFill>
                <a:prstClr val="black"/>
              </a:solidFill>
              <a:latin typeface="Arial Black" pitchFamily="34" charset="0"/>
            </a:endParaRPr>
          </a:p>
          <a:p>
            <a:endParaRPr lang="id-ID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" t="1936" r="1833" b="5525"/>
          <a:stretch>
            <a:fillRect/>
          </a:stretch>
        </p:blipFill>
        <p:spPr bwMode="auto">
          <a:xfrm>
            <a:off x="5076825" y="3505200"/>
            <a:ext cx="35814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134076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kern="10" dirty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  <a:t>PENERAPAN </a:t>
            </a:r>
            <a:r>
              <a:rPr lang="id-ID" sz="2400" kern="10" dirty="0" smtClean="0"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3300"/>
                    </a:gs>
                  </a:gsLst>
                  <a:path path="rect">
                    <a:fillToRect l="50000" t="50000" r="50000" b="50000"/>
                  </a:path>
                </a:gradFill>
                <a:latin typeface="Arial Black"/>
              </a:rPr>
              <a:t>EKONOMI FUNSI LINEAR 3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78844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268760"/>
            <a:ext cx="8640959" cy="5400600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 ekonomi makro, pendapatan  masyarakat suatu negara secara keseluruhan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 =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 </a:t>
            </a: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nasional) dialokasikan ke dua kategori penggunaan, yakni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dikonsumsikan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(C)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ditabung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(S).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Persamaan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 nasional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onsumsi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d-ID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tabungan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S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dilambangkan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linear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id-ID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Y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Keduanya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berbanding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lurus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nasional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pula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tabungannya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435280" cy="786416"/>
          </a:xfrm>
        </p:spPr>
        <p:txBody>
          <a:bodyPr>
            <a:normAutofit/>
          </a:bodyPr>
          <a:lstStyle/>
          <a:p>
            <a:pPr algn="l"/>
            <a:r>
              <a:rPr lang="id-ID" dirty="0"/>
              <a:t>Fungsi </a:t>
            </a:r>
            <a:r>
              <a:rPr lang="id-ID" dirty="0" smtClean="0"/>
              <a:t>Konsumsi </a:t>
            </a:r>
            <a:r>
              <a:rPr lang="id-ID" dirty="0"/>
              <a:t>dan </a:t>
            </a:r>
            <a:r>
              <a:rPr lang="id-ID" dirty="0" smtClean="0"/>
              <a:t>Tabungan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6588224" y="2996952"/>
            <a:ext cx="165618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Y = C + S</a:t>
            </a:r>
            <a:endParaRPr lang="en-US" sz="2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grpSp>
        <p:nvGrpSpPr>
          <p:cNvPr id="5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14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700808"/>
            <a:ext cx="8424935" cy="469529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d-ID" sz="2800" dirty="0" smtClean="0">
                <a:solidFill>
                  <a:srgbClr val="FF0000"/>
                </a:solidFill>
              </a:rPr>
              <a:t>Konsumsi</a:t>
            </a:r>
            <a:r>
              <a:rPr lang="id-ID" sz="2800" dirty="0" smtClean="0">
                <a:solidFill>
                  <a:schemeClr val="accent5">
                    <a:lumMod val="50000"/>
                  </a:schemeClr>
                </a:solidFill>
              </a:rPr>
              <a:t> adalah kegiatan yang bertujuan mengurangi atau menghabiskan nilai guna suatu benda, baik berupa barang maupun jasa, untuk memenuhi kebutuhan dan kepuasan secara langsung.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id-ID" sz="2800" dirty="0">
                <a:solidFill>
                  <a:srgbClr val="FF0000"/>
                </a:solidFill>
              </a:rPr>
              <a:t>Konsumsi</a:t>
            </a:r>
            <a:r>
              <a:rPr lang="id-ID" sz="2800" dirty="0">
                <a:solidFill>
                  <a:schemeClr val="accent5">
                    <a:lumMod val="50000"/>
                  </a:schemeClr>
                </a:solidFill>
              </a:rPr>
              <a:t> adalah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pengeluaran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yang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dikeluarkan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oleh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rumah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tangga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atau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masyarakat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memperoleh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barang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jasa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periode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tertentu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dengan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tujuan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untuk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memenuhi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5">
                    <a:lumMod val="50000"/>
                  </a:schemeClr>
                </a:solidFill>
              </a:rPr>
              <a:t>kebutuhan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en-US" sz="2800" dirty="0" err="1" smtClean="0">
                <a:solidFill>
                  <a:srgbClr val="FF0000"/>
                </a:solidFill>
              </a:rPr>
              <a:t>Fungsi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Konsumsi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: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menjelaskan</a:t>
            </a:r>
            <a:endParaRPr lang="en-US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hubungan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antara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konsumsi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pendapatan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accent5">
                    <a:lumMod val="50000"/>
                  </a:schemeClr>
                </a:solidFill>
              </a:rPr>
              <a:t>nasional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.  </a:t>
            </a:r>
            <a:endParaRPr lang="id-ID" sz="28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PENGERTIAN KONSUMSI 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293096"/>
            <a:ext cx="2691630" cy="2492896"/>
          </a:xfrm>
          <a:prstGeom prst="rect">
            <a:avLst/>
          </a:prstGeom>
        </p:spPr>
      </p:pic>
      <p:grpSp>
        <p:nvGrpSpPr>
          <p:cNvPr id="7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8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0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93676" y="1700808"/>
                <a:ext cx="8698804" cy="4824536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 algn="ctr">
                  <a:buNone/>
                </a:pPr>
                <a:endParaRPr lang="id-ID" dirty="0" smtClean="0"/>
              </a:p>
              <a:p>
                <a:pPr marL="0" indent="0" algn="ctr">
                  <a:buNone/>
                </a:pPr>
                <a:endParaRPr lang="id-ID" dirty="0" smtClean="0"/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Keterangan :</a:t>
                </a:r>
              </a:p>
              <a:p>
                <a:pPr algn="just">
                  <a:buFont typeface="Wingdings" pitchFamily="2" charset="2"/>
                  <a:buChar char="v"/>
                </a:pPr>
                <a:r>
                  <a:rPr lang="id-ID" sz="28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 </a:t>
                </a:r>
                <a:r>
                  <a:rPr lang="en-US" sz="28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 consumtion/konsumsi</a:t>
                </a:r>
              </a:p>
              <a:p>
                <a:pPr algn="just">
                  <a:buFont typeface="Wingdings" pitchFamily="2" charset="2"/>
                  <a:buChar char="v"/>
                </a:pPr>
                <a:r>
                  <a:rPr lang="en-US" sz="28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Co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 autonomous consumption/besarnya konsumsi pada saat pendapatan Nol.</a:t>
                </a:r>
              </a:p>
              <a:p>
                <a:pPr algn="just">
                  <a:spcBef>
                    <a:spcPts val="600"/>
                  </a:spcBef>
                  <a:buFont typeface="Wingdings" pitchFamily="2" charset="2"/>
                  <a:buChar char="v"/>
                </a:pP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c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= MPC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</m:num>
                      <m:den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id-ID" sz="32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𝑌</m:t>
                        </m:r>
                        <m:r>
                          <a:rPr lang="id-ID" sz="32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  </m:t>
                        </m:r>
                      </m:den>
                    </m:f>
                  </m:oMath>
                </a14:m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(Marginal Propensity to Consume)/ </a:t>
                </a:r>
              </a:p>
              <a:p>
                <a:pPr marL="712788" indent="-712788" algn="just">
                  <a:spcBef>
                    <a:spcPts val="600"/>
                  </a:spcBef>
                  <a:buNone/>
                </a:pP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       tambahan konsumsi sebagai akibat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adanya tambahan pendapatan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nasional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sejumlah tertentu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.</a:t>
                </a:r>
              </a:p>
              <a:p>
                <a:pPr marL="712788" indent="-712788" algn="just">
                  <a:spcBef>
                    <a:spcPts val="600"/>
                  </a:spcBef>
                  <a:buNone/>
                </a:pP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    ∆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Y=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perubahan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Pendapatan (kenaikan/penurunan)</a:t>
                </a:r>
                <a:endParaRPr lang="en-US" sz="280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just">
                  <a:buFont typeface="Wingdings" pitchFamily="2" charset="2"/>
                  <a:buChar char="v"/>
                </a:pPr>
                <a:r>
                  <a:rPr lang="en-US" sz="2800" dirty="0" err="1">
                    <a:solidFill>
                      <a:schemeClr val="accent5">
                        <a:lumMod val="50000"/>
                      </a:schemeClr>
                    </a:solidFill>
                  </a:rPr>
                  <a:t>Yd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 </a:t>
                </a:r>
                <a:r>
                  <a:rPr lang="en-US" sz="2800" b="1" dirty="0" err="1">
                    <a:solidFill>
                      <a:schemeClr val="accent5">
                        <a:lumMod val="50000"/>
                      </a:schemeClr>
                    </a:solidFill>
                  </a:rPr>
                  <a:t>pendapatan</a:t>
                </a:r>
                <a:r>
                  <a:rPr lang="en-US" sz="2800" b="1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b="1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disposebel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(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pendapatan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yang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benar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-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benar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dapat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dibelanjakan</a:t>
                </a:r>
                <a:endParaRPr lang="en-US" sz="280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just">
                  <a:buFont typeface="Wingdings" pitchFamily="2" charset="2"/>
                  <a:buChar char="v"/>
                </a:pP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Y 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tingkat pendapatan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nasional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(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asumsi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Tr=0 dan Tx =0 sehingga </a:t>
                </a:r>
              </a:p>
              <a:p>
                <a:pPr marL="0" indent="0" algn="just">
                  <a:buNone/>
                </a:pP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         </a:t>
                </a:r>
                <a:r>
                  <a:rPr lang="en-US" sz="2800" dirty="0" err="1" smtClean="0">
                    <a:solidFill>
                      <a:schemeClr val="accent5">
                        <a:lumMod val="50000"/>
                      </a:schemeClr>
                    </a:solidFill>
                  </a:rPr>
                  <a:t>Yd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= Y)</a:t>
                </a:r>
                <a:endParaRPr lang="id-ID" sz="2800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:endParaRPr lang="id-ID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676" y="1700808"/>
                <a:ext cx="8698804" cy="4824536"/>
              </a:xfrm>
              <a:blipFill rotWithShape="1">
                <a:blip r:embed="rId2"/>
                <a:stretch>
                  <a:fillRect l="-911" r="-91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Fungsi Konsumsi </a:t>
            </a:r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683568" y="1484784"/>
            <a:ext cx="3168352" cy="8080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4800" dirty="0" smtClean="0"/>
              <a:t>C = a + b</a:t>
            </a:r>
            <a:r>
              <a:rPr lang="en-US" sz="4800" dirty="0" smtClean="0"/>
              <a:t>.</a:t>
            </a:r>
            <a:r>
              <a:rPr lang="id-ID" sz="4800" dirty="0" smtClean="0"/>
              <a:t>Y</a:t>
            </a:r>
            <a:r>
              <a:rPr lang="en-US" sz="4800" dirty="0" smtClean="0"/>
              <a:t>d</a:t>
            </a:r>
            <a:endParaRPr lang="id-ID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5220072" y="1484784"/>
            <a:ext cx="3168352" cy="80803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4800" dirty="0" smtClean="0"/>
              <a:t>C = </a:t>
            </a:r>
            <a:r>
              <a:rPr lang="en-US" sz="4800" dirty="0" smtClean="0"/>
              <a:t>Co</a:t>
            </a:r>
            <a:r>
              <a:rPr lang="id-ID" sz="4800" dirty="0" smtClean="0"/>
              <a:t> + </a:t>
            </a:r>
            <a:r>
              <a:rPr lang="en-US" sz="4800" dirty="0" smtClean="0"/>
              <a:t>c.</a:t>
            </a:r>
            <a:r>
              <a:rPr lang="id-ID" sz="4800" dirty="0" smtClean="0"/>
              <a:t>Y</a:t>
            </a:r>
            <a:endParaRPr lang="id-ID" sz="4800" dirty="0"/>
          </a:p>
        </p:txBody>
      </p:sp>
      <p:sp>
        <p:nvSpPr>
          <p:cNvPr id="7" name="Right Arrow 6"/>
          <p:cNvSpPr/>
          <p:nvPr/>
        </p:nvSpPr>
        <p:spPr>
          <a:xfrm>
            <a:off x="4283968" y="1844824"/>
            <a:ext cx="504056" cy="267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9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0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5684" y="1340768"/>
            <a:ext cx="8626796" cy="5055335"/>
          </a:xfrm>
        </p:spPr>
        <p:txBody>
          <a:bodyPr>
            <a:normAutofit/>
          </a:bodyPr>
          <a:lstStyle/>
          <a:p>
            <a:pPr algn="just"/>
            <a:r>
              <a:rPr lang="en-US" sz="2700" dirty="0" smtClean="0">
                <a:solidFill>
                  <a:srgbClr val="FF0000"/>
                </a:solidFill>
                <a:latin typeface="Poppins"/>
              </a:rPr>
              <a:t>Tabungan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adalah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suatu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simpanan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uang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berasal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dari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pendapatan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tidak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digunakan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untuk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keperluan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sehari-hari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maupun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kepentingan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lainnya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.</a:t>
            </a:r>
          </a:p>
          <a:p>
            <a:pPr algn="just"/>
            <a:r>
              <a:rPr lang="en-US" sz="2700" dirty="0" smtClean="0">
                <a:solidFill>
                  <a:srgbClr val="FF0000"/>
                </a:solidFill>
                <a:latin typeface="Poppins"/>
              </a:rPr>
              <a:t>Tabungan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adalah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bagian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dari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pendapatan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tidak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dibelanjakan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atau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 smtClean="0">
                <a:solidFill>
                  <a:srgbClr val="222222"/>
                </a:solidFill>
                <a:latin typeface="Poppins"/>
              </a:rPr>
              <a:t>tidak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digunakan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untuk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konsumsi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(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Nopirin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, 1996: 51).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Sedangkan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tabungan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nasional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adalah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pendapatan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total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dalam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perekonomian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yang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tersisa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setelah</a:t>
            </a:r>
            <a:r>
              <a:rPr lang="en-US" sz="2700" dirty="0">
                <a:solidFill>
                  <a:srgbClr val="222222"/>
                </a:solidFill>
                <a:latin typeface="Poppins"/>
              </a:rPr>
              <a:t> </a:t>
            </a:r>
            <a:r>
              <a:rPr lang="en-US" sz="2700" dirty="0" err="1">
                <a:solidFill>
                  <a:srgbClr val="222222"/>
                </a:solidFill>
                <a:latin typeface="Poppins"/>
              </a:rPr>
              <a:t>dipakai</a:t>
            </a:r>
            <a:r>
              <a:rPr lang="en-US" sz="2700" dirty="0" smtClean="0">
                <a:solidFill>
                  <a:srgbClr val="222222"/>
                </a:solidFill>
                <a:latin typeface="Poppins"/>
              </a:rPr>
              <a:t>.</a:t>
            </a:r>
            <a:endParaRPr lang="en-US" sz="2700" dirty="0">
              <a:solidFill>
                <a:srgbClr val="222222"/>
              </a:solidFill>
              <a:latin typeface="Poppins"/>
            </a:endParaRPr>
          </a:p>
          <a:p>
            <a:pPr algn="just"/>
            <a:r>
              <a:rPr lang="en-US" sz="2700" dirty="0" err="1" smtClean="0">
                <a:solidFill>
                  <a:srgbClr val="FF0000"/>
                </a:solidFill>
              </a:rPr>
              <a:t>Fungsi</a:t>
            </a:r>
            <a:r>
              <a:rPr lang="en-US" sz="2700" dirty="0" smtClean="0">
                <a:solidFill>
                  <a:srgbClr val="FF0000"/>
                </a:solidFill>
              </a:rPr>
              <a:t> Tabungan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menjelaskan</a:t>
            </a:r>
            <a:endParaRPr lang="en-US" sz="27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en-US" sz="27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hubungan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antara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tabungan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dan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US" sz="27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pendapatan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700" dirty="0" err="1" smtClean="0">
                <a:solidFill>
                  <a:schemeClr val="accent5">
                    <a:lumMod val="50000"/>
                  </a:schemeClr>
                </a:solidFill>
              </a:rPr>
              <a:t>nasional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id-ID" sz="27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080120"/>
          </a:xfrm>
        </p:spPr>
        <p:txBody>
          <a:bodyPr>
            <a:normAutofit/>
          </a:bodyPr>
          <a:lstStyle/>
          <a:p>
            <a:r>
              <a:rPr lang="id-ID" dirty="0" smtClean="0"/>
              <a:t>PENGERTIAN T</a:t>
            </a:r>
            <a:r>
              <a:rPr lang="en-US" dirty="0" smtClean="0"/>
              <a:t>ABU</a:t>
            </a:r>
            <a:r>
              <a:rPr lang="id-ID" dirty="0" smtClean="0"/>
              <a:t>N</a:t>
            </a:r>
            <a:r>
              <a:rPr lang="en-US" dirty="0" smtClean="0"/>
              <a:t>GAN</a:t>
            </a:r>
            <a:r>
              <a:rPr lang="id-ID" dirty="0" smtClean="0"/>
              <a:t> </a:t>
            </a:r>
            <a:endParaRPr lang="id-ID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6923" t="60205" r="65513" b="8780"/>
          <a:stretch/>
        </p:blipFill>
        <p:spPr bwMode="auto">
          <a:xfrm>
            <a:off x="5796136" y="4437113"/>
            <a:ext cx="3024336" cy="2051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9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08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1" cy="4824536"/>
          </a:xfrm>
        </p:spPr>
        <p:txBody>
          <a:bodyPr>
            <a:noAutofit/>
          </a:bodyPr>
          <a:lstStyle/>
          <a:p>
            <a:r>
              <a:rPr lang="id-ID" sz="3600" dirty="0" smtClean="0"/>
              <a:t>Y =  C +  S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Times New Roman"/>
                <a:cs typeface="Times New Roman"/>
              </a:rPr>
              <a:t>→ </a:t>
            </a:r>
            <a:r>
              <a:rPr lang="id-ID" sz="3600" dirty="0" smtClean="0"/>
              <a:t>S = Y – C </a:t>
            </a:r>
            <a:endParaRPr lang="en-US" sz="3600" dirty="0" smtClean="0"/>
          </a:p>
          <a:p>
            <a:r>
              <a:rPr lang="en-US" sz="3600" dirty="0" smtClean="0"/>
              <a:t>J</a:t>
            </a:r>
            <a:r>
              <a:rPr lang="id-ID" sz="3600" dirty="0" smtClean="0"/>
              <a:t>i</a:t>
            </a:r>
            <a:r>
              <a:rPr lang="en-US" sz="3600" dirty="0" smtClean="0"/>
              <a:t>k</a:t>
            </a:r>
            <a:r>
              <a:rPr lang="id-ID" sz="3600" dirty="0" smtClean="0"/>
              <a:t>a C= </a:t>
            </a:r>
            <a:r>
              <a:rPr lang="en-US" sz="3600" dirty="0" smtClean="0"/>
              <a:t>Co</a:t>
            </a:r>
            <a:r>
              <a:rPr lang="id-ID" sz="3600" dirty="0" smtClean="0"/>
              <a:t> + </a:t>
            </a:r>
            <a:r>
              <a:rPr lang="en-US" sz="3600" dirty="0" smtClean="0"/>
              <a:t>c</a:t>
            </a:r>
            <a:r>
              <a:rPr lang="id-ID" sz="3600" dirty="0" smtClean="0"/>
              <a:t>Y</a:t>
            </a:r>
            <a:r>
              <a:rPr lang="en-US" sz="3600" dirty="0" smtClean="0"/>
              <a:t>, </a:t>
            </a:r>
            <a:r>
              <a:rPr lang="en-US" sz="3600" dirty="0" err="1" smtClean="0"/>
              <a:t>maka</a:t>
            </a:r>
            <a:endParaRPr lang="id-ID" sz="3600" dirty="0" smtClean="0"/>
          </a:p>
          <a:p>
            <a:r>
              <a:rPr lang="id-ID" sz="3600" dirty="0" smtClean="0"/>
              <a:t>S = Y − (</a:t>
            </a:r>
            <a:r>
              <a:rPr lang="en-US" sz="3600" dirty="0" smtClean="0"/>
              <a:t>C0</a:t>
            </a:r>
            <a:r>
              <a:rPr lang="id-ID" sz="3600" dirty="0" smtClean="0"/>
              <a:t> + </a:t>
            </a:r>
            <a:r>
              <a:rPr lang="en-US" sz="3600" dirty="0" smtClean="0"/>
              <a:t>c</a:t>
            </a:r>
            <a:r>
              <a:rPr lang="id-ID" sz="3600" dirty="0" smtClean="0"/>
              <a:t>Y)</a:t>
            </a:r>
          </a:p>
          <a:p>
            <a:r>
              <a:rPr lang="id-ID" sz="3600" dirty="0" smtClean="0"/>
              <a:t>S = Y – </a:t>
            </a:r>
            <a:r>
              <a:rPr lang="en-US" sz="3600" dirty="0" smtClean="0"/>
              <a:t>Co</a:t>
            </a:r>
            <a:r>
              <a:rPr lang="id-ID" sz="3600" dirty="0" smtClean="0"/>
              <a:t> – </a:t>
            </a:r>
            <a:r>
              <a:rPr lang="en-US" sz="3600" dirty="0" smtClean="0"/>
              <a:t>c</a:t>
            </a:r>
            <a:r>
              <a:rPr lang="id-ID" sz="3600" dirty="0" smtClean="0"/>
              <a:t>Y</a:t>
            </a:r>
          </a:p>
          <a:p>
            <a:r>
              <a:rPr lang="id-ID" sz="3600" dirty="0" smtClean="0"/>
              <a:t>S = - </a:t>
            </a:r>
            <a:r>
              <a:rPr lang="en-US" sz="3600" dirty="0" smtClean="0"/>
              <a:t>C0</a:t>
            </a:r>
            <a:r>
              <a:rPr lang="id-ID" sz="3600" dirty="0" smtClean="0"/>
              <a:t> + (1 − </a:t>
            </a:r>
            <a:r>
              <a:rPr lang="en-US" sz="3600" dirty="0" smtClean="0"/>
              <a:t>c</a:t>
            </a:r>
            <a:r>
              <a:rPr lang="id-ID" sz="3600" dirty="0" smtClean="0"/>
              <a:t> ) Y </a:t>
            </a:r>
            <a:endParaRPr lang="en-US" sz="3600" dirty="0" smtClean="0"/>
          </a:p>
          <a:p>
            <a:r>
              <a:rPr lang="en-ID" sz="3600" dirty="0" smtClean="0">
                <a:latin typeface="Candara" pitchFamily="34" charset="0"/>
                <a:ea typeface="Times New Roman"/>
              </a:rPr>
              <a:t>MPC </a:t>
            </a:r>
            <a:r>
              <a:rPr lang="en-ID" sz="3600" dirty="0">
                <a:latin typeface="Candara" pitchFamily="34" charset="0"/>
                <a:ea typeface="Times New Roman"/>
              </a:rPr>
              <a:t>+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MPS = 1 → c + s = 1 → s = 1 – c</a:t>
            </a:r>
          </a:p>
          <a:p>
            <a:r>
              <a:rPr lang="en-SG" sz="3600" dirty="0" err="1" smtClean="0"/>
              <a:t>karena</a:t>
            </a:r>
            <a:r>
              <a:rPr lang="en-SG" sz="3600" dirty="0" smtClean="0"/>
              <a:t> -</a:t>
            </a:r>
            <a:r>
              <a:rPr lang="en-SG" sz="3600" dirty="0"/>
              <a:t>C</a:t>
            </a:r>
            <a:r>
              <a:rPr lang="id-ID" sz="3600" dirty="0"/>
              <a:t>o</a:t>
            </a:r>
            <a:r>
              <a:rPr lang="en-SG" sz="3600" dirty="0"/>
              <a:t> = S</a:t>
            </a:r>
            <a:r>
              <a:rPr lang="id-ID" sz="3600" dirty="0" smtClean="0"/>
              <a:t>o </a:t>
            </a:r>
            <a:r>
              <a:rPr lang="id-ID" sz="3600" dirty="0">
                <a:latin typeface="Candara" pitchFamily="34" charset="0"/>
                <a:ea typeface="Times New Roman"/>
              </a:rPr>
              <a:t>dan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1 </a:t>
            </a:r>
            <a:r>
              <a:rPr lang="en-ID" sz="3600" dirty="0">
                <a:latin typeface="Candara" pitchFamily="34" charset="0"/>
                <a:ea typeface="Times New Roman"/>
              </a:rPr>
              <a:t>–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c</a:t>
            </a:r>
            <a:r>
              <a:rPr lang="id-ID" sz="3600" dirty="0" smtClean="0">
                <a:latin typeface="Candara" pitchFamily="34" charset="0"/>
                <a:ea typeface="Times New Roman"/>
              </a:rPr>
              <a:t> = </a:t>
            </a:r>
            <a:r>
              <a:rPr lang="en-ID" sz="3600" dirty="0" smtClean="0">
                <a:latin typeface="Candara" pitchFamily="34" charset="0"/>
                <a:ea typeface="Times New Roman"/>
              </a:rPr>
              <a:t>s</a:t>
            </a:r>
            <a:r>
              <a:rPr lang="id-ID" sz="3600" dirty="0" smtClean="0">
                <a:latin typeface="Candara" pitchFamily="34" charset="0"/>
                <a:ea typeface="Times New Roman"/>
              </a:rPr>
              <a:t> </a:t>
            </a:r>
            <a:r>
              <a:rPr lang="en-SG" sz="3600" dirty="0" smtClean="0"/>
              <a:t>, </a:t>
            </a:r>
            <a:r>
              <a:rPr lang="en-SG" sz="3600" dirty="0" err="1" smtClean="0"/>
              <a:t>maka</a:t>
            </a:r>
            <a:r>
              <a:rPr lang="en-SG" sz="3600" dirty="0" smtClean="0"/>
              <a:t> :</a:t>
            </a:r>
            <a:endParaRPr lang="en-ID" sz="3600" dirty="0" smtClean="0">
              <a:latin typeface="Candara" pitchFamily="34" charset="0"/>
              <a:ea typeface="Times New Roman"/>
            </a:endParaRPr>
          </a:p>
          <a:p>
            <a:endParaRPr lang="id-ID" sz="3600" dirty="0">
              <a:latin typeface="Candar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Fungsi Tabungan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83568" y="4365104"/>
            <a:ext cx="345638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84168" y="5157192"/>
            <a:ext cx="158417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56792"/>
            <a:ext cx="3896836" cy="3384376"/>
          </a:xfrm>
          <a:prstGeom prst="rect">
            <a:avLst/>
          </a:prstGeom>
          <a:ln w="6350">
            <a:solidFill>
              <a:srgbClr val="0070C0"/>
            </a:solidFill>
          </a:ln>
        </p:spPr>
      </p:pic>
      <p:grpSp>
        <p:nvGrpSpPr>
          <p:cNvPr id="9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10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2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6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37692" y="1644071"/>
                <a:ext cx="8554788" cy="4737257"/>
              </a:xfrm>
            </p:spPr>
            <p:txBody>
              <a:bodyPr>
                <a:normAutofit fontScale="92500" lnSpcReduction="20000"/>
              </a:bodyPr>
              <a:lstStyle/>
              <a:p>
                <a:endParaRPr lang="id-ID" dirty="0" smtClean="0"/>
              </a:p>
              <a:p>
                <a:endParaRPr lang="id-ID" dirty="0" smtClean="0"/>
              </a:p>
              <a:p>
                <a:r>
                  <a:rPr lang="id-ID" sz="26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Keterangan :</a:t>
                </a:r>
              </a:p>
              <a:p>
                <a:pPr marL="0" indent="0"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tingkat tabungan nasional/saving</a:t>
                </a:r>
                <a:endParaRPr lang="en-US" sz="2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631825" indent="-631825">
                  <a:buNone/>
                </a:pP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So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autonomous saving/besarnya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tabungan otonom atau   </a:t>
                </a:r>
                <a:r>
                  <a:rPr lang="es-ES" sz="26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besarnya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s-ES" sz="26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tabungan</a:t>
                </a:r>
                <a:r>
                  <a:rPr lang="es-E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s-ES" sz="2600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nasional</a:t>
                </a:r>
                <a:r>
                  <a:rPr lang="es-ES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pada </a:t>
                </a:r>
                <a:r>
                  <a:rPr lang="es-ES" sz="2600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saat</a:t>
                </a:r>
                <a:r>
                  <a:rPr lang="es-ES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Y = </a:t>
                </a:r>
                <a:r>
                  <a:rPr lang="es-ES" sz="2600" dirty="0" err="1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nol</a:t>
                </a:r>
                <a:r>
                  <a:rPr lang="es-ES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id-ID" sz="2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s 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= MPS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d-ID" sz="26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id-ID" sz="26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∆</m:t>
                        </m:r>
                        <m:r>
                          <a:rPr lang="id-ID" sz="26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𝑆</m:t>
                        </m:r>
                      </m:num>
                      <m:den>
                        <m:r>
                          <a:rPr lang="id-ID" sz="26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∆</m:t>
                        </m:r>
                        <m:r>
                          <a:rPr lang="id-ID" sz="26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𝑌</m:t>
                        </m:r>
                      </m:den>
                    </m:f>
                  </m:oMath>
                </a14:m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(Marginal Propensity to Save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atau besarnya </a:t>
                </a:r>
              </a:p>
              <a:p>
                <a:pPr marL="538163" indent="0"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tambahan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tabungan sebagai akibat adanya tambahan pendapatan nasional sejumlah tertentu.</a:t>
                </a:r>
                <a:r>
                  <a:rPr lang="en-US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 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∆S =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perubahan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Tabungan (kenaikan/penurunan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) </a:t>
                </a:r>
                <a:endParaRPr lang="id-ID" sz="2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∆Y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= perubahan 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Pendapatan </a:t>
                </a:r>
                <a:r>
                  <a:rPr lang="id-ID" sz="2600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(kenaikan/penurunan</a:t>
                </a:r>
                <a:r>
                  <a:rPr lang="id-ID" sz="26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Cambria Math"/>
                    <a:cs typeface="Times New Roman" pitchFamily="18" charset="0"/>
                  </a:rPr>
                  <a:t>)</a:t>
                </a:r>
              </a:p>
              <a:p>
                <a:pPr marL="0" indent="0" algn="just">
                  <a:buNone/>
                </a:pP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Y 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 </a:t>
                </a:r>
                <a:r>
                  <a:rPr lang="en-US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=</a:t>
                </a:r>
                <a:r>
                  <a:rPr lang="id-ID" sz="2800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id-ID" sz="2800" dirty="0">
                    <a:solidFill>
                      <a:schemeClr val="accent5">
                        <a:lumMod val="50000"/>
                      </a:schemeClr>
                    </a:solidFill>
                  </a:rPr>
                  <a:t>tingkat pendapatan nasional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(</a:t>
                </a:r>
                <a:r>
                  <a:rPr lang="en-US" sz="2800" dirty="0" err="1">
                    <a:solidFill>
                      <a:schemeClr val="accent5">
                        <a:lumMod val="50000"/>
                      </a:schemeClr>
                    </a:solidFill>
                  </a:rPr>
                  <a:t>asumsi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accent5">
                        <a:lumMod val="50000"/>
                      </a:schemeClr>
                    </a:solidFill>
                  </a:rPr>
                  <a:t>Yd</a:t>
                </a:r>
                <a:r>
                  <a:rPr lang="en-US" sz="2800" dirty="0">
                    <a:solidFill>
                      <a:schemeClr val="accent5">
                        <a:lumMod val="50000"/>
                      </a:schemeClr>
                    </a:solidFill>
                  </a:rPr>
                  <a:t> = Y)</a:t>
                </a:r>
                <a:endParaRPr lang="id-ID" sz="2800" dirty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:endParaRPr lang="id-ID" sz="2800" dirty="0"/>
              </a:p>
              <a:p>
                <a:pPr marL="0" indent="0">
                  <a:buNone/>
                </a:pPr>
                <a:endParaRPr lang="id-ID" sz="2600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ea typeface="Cambria Math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endParaRPr lang="id-ID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id-ID" dirty="0"/>
              </a:p>
              <a:p>
                <a:endParaRPr lang="id-ID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692" y="1644071"/>
                <a:ext cx="8554788" cy="4737257"/>
              </a:xfrm>
              <a:blipFill rotWithShape="1">
                <a:blip r:embed="rId2"/>
                <a:stretch>
                  <a:fillRect l="-121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Fungsi Tabungan </a:t>
            </a:r>
            <a:endParaRPr lang="id-ID" dirty="0"/>
          </a:p>
        </p:txBody>
      </p:sp>
      <p:sp>
        <p:nvSpPr>
          <p:cNvPr id="4" name="Rounded Rectangle 3"/>
          <p:cNvSpPr/>
          <p:nvPr/>
        </p:nvSpPr>
        <p:spPr>
          <a:xfrm>
            <a:off x="611560" y="1607353"/>
            <a:ext cx="3312368" cy="6695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S = - </a:t>
            </a:r>
            <a:r>
              <a:rPr lang="en-US" sz="3600" dirty="0" smtClean="0"/>
              <a:t>Co</a:t>
            </a:r>
            <a:r>
              <a:rPr lang="id-ID" sz="3600" dirty="0" smtClean="0"/>
              <a:t> + (1- </a:t>
            </a:r>
            <a:r>
              <a:rPr lang="en-US" sz="3600" dirty="0" smtClean="0"/>
              <a:t>c</a:t>
            </a:r>
            <a:r>
              <a:rPr lang="id-ID" sz="3600" dirty="0" smtClean="0"/>
              <a:t>) Y</a:t>
            </a:r>
            <a:endParaRPr lang="id-ID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5292080" y="1644071"/>
            <a:ext cx="2808312" cy="6328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3600" dirty="0" smtClean="0"/>
              <a:t>S = </a:t>
            </a:r>
            <a:r>
              <a:rPr lang="en-US" sz="3600" dirty="0" smtClean="0"/>
              <a:t>So</a:t>
            </a:r>
            <a:r>
              <a:rPr lang="id-ID" sz="3600" dirty="0" smtClean="0"/>
              <a:t> + </a:t>
            </a:r>
            <a:r>
              <a:rPr lang="en-US" sz="3600" dirty="0" smtClean="0"/>
              <a:t>s</a:t>
            </a:r>
            <a:r>
              <a:rPr lang="id-ID" sz="3600" dirty="0" smtClean="0"/>
              <a:t> Y</a:t>
            </a:r>
            <a:endParaRPr lang="id-ID" sz="3600" dirty="0"/>
          </a:p>
        </p:txBody>
      </p:sp>
      <p:sp>
        <p:nvSpPr>
          <p:cNvPr id="7" name="Right Arrow 6"/>
          <p:cNvSpPr/>
          <p:nvPr/>
        </p:nvSpPr>
        <p:spPr>
          <a:xfrm>
            <a:off x="4355976" y="1844824"/>
            <a:ext cx="504056" cy="267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9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0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11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47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628800"/>
            <a:ext cx="8640959" cy="4752528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id-ID" dirty="0" smtClean="0">
                <a:solidFill>
                  <a:schemeClr val="tx1"/>
                </a:solidFill>
              </a:rPr>
              <a:t>imisalkan </a:t>
            </a:r>
            <a:r>
              <a:rPr lang="id-ID" dirty="0">
                <a:solidFill>
                  <a:schemeClr val="tx1"/>
                </a:solidFill>
              </a:rPr>
              <a:t>nilai Co = Rp 90 triliun dan c adalah 0,75,  maka persamaan fungsi konsumsi dan tabungan adalah: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id-ID" dirty="0" smtClean="0">
                <a:solidFill>
                  <a:schemeClr val="tx1"/>
                </a:solidFill>
              </a:rPr>
              <a:t>i.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id-ID" dirty="0" smtClean="0">
                <a:solidFill>
                  <a:schemeClr val="tx1"/>
                </a:solidFill>
              </a:rPr>
              <a:t>Fungsi konsumsi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</a:rPr>
              <a:t>        </a:t>
            </a:r>
            <a:r>
              <a:rPr lang="en-US" dirty="0" smtClean="0">
                <a:solidFill>
                  <a:schemeClr val="tx1"/>
                </a:solidFill>
              </a:rPr>
              <a:t>C </a:t>
            </a:r>
            <a:r>
              <a:rPr lang="en-US" dirty="0">
                <a:solidFill>
                  <a:schemeClr val="tx1"/>
                </a:solidFill>
              </a:rPr>
              <a:t>= Co + </a:t>
            </a:r>
            <a:r>
              <a:rPr lang="en-US" dirty="0" err="1" smtClean="0">
                <a:solidFill>
                  <a:schemeClr val="tx1"/>
                </a:solidFill>
              </a:rPr>
              <a:t>c.Y</a:t>
            </a:r>
            <a:r>
              <a:rPr lang="en-US" dirty="0" smtClean="0">
                <a:solidFill>
                  <a:schemeClr val="tx1"/>
                </a:solidFill>
              </a:rPr>
              <a:t>  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  </a:t>
            </a:r>
            <a:r>
              <a:rPr lang="id-ID" dirty="0" smtClean="0">
                <a:solidFill>
                  <a:schemeClr val="tx1"/>
                </a:solidFill>
              </a:rPr>
              <a:t>C </a:t>
            </a:r>
            <a:r>
              <a:rPr lang="id-ID" dirty="0">
                <a:solidFill>
                  <a:schemeClr val="tx1"/>
                </a:solidFill>
              </a:rPr>
              <a:t>= 90 + 0,75Y.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id-ID" dirty="0" smtClean="0">
                <a:solidFill>
                  <a:schemeClr val="tx1"/>
                </a:solidFill>
              </a:rPr>
              <a:t>ii.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id-ID" dirty="0" smtClean="0">
                <a:solidFill>
                  <a:schemeClr val="tx1"/>
                </a:solidFill>
              </a:rPr>
              <a:t>Fungsi tabungan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: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 smtClean="0">
                <a:solidFill>
                  <a:schemeClr val="tx1"/>
                </a:solidFill>
              </a:rPr>
              <a:t>        </a:t>
            </a:r>
            <a:r>
              <a:rPr lang="es-ES" dirty="0" smtClean="0">
                <a:solidFill>
                  <a:schemeClr val="tx1"/>
                </a:solidFill>
              </a:rPr>
              <a:t>S </a:t>
            </a:r>
            <a:r>
              <a:rPr lang="es-ES" dirty="0">
                <a:solidFill>
                  <a:schemeClr val="tx1"/>
                </a:solidFill>
              </a:rPr>
              <a:t>= - C0 + (1 − c ) Y 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endParaRPr lang="id-ID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d-ID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s-ES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  </a:t>
            </a:r>
            <a:r>
              <a:rPr lang="id-ID" dirty="0" smtClean="0">
                <a:solidFill>
                  <a:schemeClr val="tx1"/>
                </a:solidFill>
              </a:rPr>
              <a:t>S </a:t>
            </a:r>
            <a:r>
              <a:rPr lang="id-ID" dirty="0">
                <a:solidFill>
                  <a:schemeClr val="tx1"/>
                </a:solidFill>
              </a:rPr>
              <a:t>= -90 + 0,25Y.</a:t>
            </a:r>
          </a:p>
          <a:p>
            <a:pPr marL="0" indent="0">
              <a:buNone/>
            </a:pPr>
            <a:endParaRPr lang="id-ID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98368"/>
            <a:ext cx="8229600" cy="930432"/>
          </a:xfrm>
        </p:spPr>
        <p:txBody>
          <a:bodyPr/>
          <a:lstStyle/>
          <a:p>
            <a:pPr algn="l"/>
            <a:r>
              <a:rPr lang="id-ID" dirty="0" smtClean="0"/>
              <a:t>Contoh</a:t>
            </a:r>
            <a:r>
              <a:rPr lang="en-US" dirty="0" smtClean="0"/>
              <a:t> 1</a:t>
            </a:r>
            <a:r>
              <a:rPr lang="id-ID" dirty="0" smtClean="0"/>
              <a:t> :</a:t>
            </a:r>
            <a:endParaRPr lang="id-ID" dirty="0"/>
          </a:p>
        </p:txBody>
      </p:sp>
      <p:grpSp>
        <p:nvGrpSpPr>
          <p:cNvPr id="5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96952"/>
            <a:ext cx="3876229" cy="3264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86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484784"/>
            <a:ext cx="8424936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Rudi Sebelum bekerja (Y) = 0, jumlah konsumsinya (C) =Rp 100.000. </a:t>
            </a:r>
            <a:r>
              <a:rPr lang="id-ID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id-ID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etelah bekerja dan memperoleh penghasilan (Y) = Rp 700.000, konsumsinya (C) sebesar Rp 450.000. </a:t>
            </a:r>
            <a:endParaRPr lang="en-US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Tentukan Fungsi konsumsi dan tabungannya!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tabungan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pendapatan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sebesar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id-ID" sz="2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800.000 ? </a:t>
            </a:r>
          </a:p>
          <a:p>
            <a:pPr marL="0" indent="0" algn="just">
              <a:buNone/>
            </a:pP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Berapa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tabungan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konsumsi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Rp</a:t>
            </a:r>
            <a:r>
              <a:rPr lang="en-US" sz="2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400.000 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82344"/>
            <a:ext cx="8229600" cy="642400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Contoh</a:t>
            </a:r>
            <a:r>
              <a:rPr lang="en-US" dirty="0" smtClean="0"/>
              <a:t> 2 :</a:t>
            </a:r>
            <a:endParaRPr lang="id-ID" dirty="0"/>
          </a:p>
        </p:txBody>
      </p:sp>
      <p:grpSp>
        <p:nvGrpSpPr>
          <p:cNvPr id="6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7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9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1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70483"/>
                <a:ext cx="8712968" cy="5570885"/>
              </a:xfrm>
            </p:spPr>
            <p:txBody>
              <a:bodyPr>
                <a:normAutofit fontScale="85000" lnSpcReduction="20000"/>
              </a:bodyPr>
              <a:lstStyle/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en-US" sz="2500" dirty="0" err="1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Diketahui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: 	Y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=   0          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  C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1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 = 100.000</a:t>
                </a:r>
              </a:p>
              <a:p>
                <a:pPr marL="0" lvl="0" indent="0" algn="just">
                  <a:spcAft>
                    <a:spcPts val="600"/>
                  </a:spcAft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		Y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= 700.000 →  C</a:t>
                </a:r>
                <a:r>
                  <a:rPr lang="en-US" sz="2500" baseline="-250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 =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450.000</a:t>
                </a:r>
              </a:p>
              <a:p>
                <a:pPr marL="0" lvl="0" indent="0">
                  <a:spcBef>
                    <a:spcPts val="0"/>
                  </a:spcBef>
                  <a:spcAft>
                    <a:spcPts val="600"/>
                  </a:spcAft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cs typeface="Times New Roman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F5C040">
                                <a:lumMod val="50000"/>
                              </a:srgbClr>
                            </a:solidFill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den>
                    </m:f>
                    <m:r>
                      <a:rPr lang="en-US" sz="2500" i="1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073E87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baseline="-25000" dirty="0">
                            <a:solidFill>
                              <a:srgbClr val="073E87"/>
                            </a:solidFill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     </a:t>
                </a:r>
                <a:r>
                  <a:rPr lang="en-US" sz="2500" dirty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→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F5C040">
                                <a:lumMod val="50000"/>
                              </a:srgbClr>
                            </a:solidFill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2500" i="1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700.000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073E87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100.000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450.000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</a:rPr>
                          <m:t> – 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Cambria Math"/>
                          </a:rPr>
                          <m:t>100.000</m:t>
                        </m:r>
                      </m:den>
                    </m:f>
                  </m:oMath>
                </a14:m>
                <a:endParaRPr lang="en-US" sz="2500" dirty="0">
                  <a:solidFill>
                    <a:srgbClr val="073E87"/>
                  </a:solidFill>
                </a:endParaRP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	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                 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35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Y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= 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70 </a:t>
                </a:r>
                <a:r>
                  <a:rPr lang="en-US" sz="2500" dirty="0">
                    <a:solidFill>
                      <a:srgbClr val="073E87"/>
                    </a:solidFill>
                  </a:rPr>
                  <a:t>(C -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)</a:t>
                </a:r>
              </a:p>
              <a:p>
                <a:pPr marL="0" lvl="0" indent="0">
                  <a:spcBef>
                    <a:spcPts val="600"/>
                  </a:spcBef>
                  <a:spcAft>
                    <a:spcPts val="600"/>
                  </a:spcAft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	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            	           Y  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=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>
                            <a:solidFill>
                              <a:srgbClr val="073E87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70 (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− 100.000)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dirty="0">
                            <a:solidFill>
                              <a:srgbClr val="073E87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lang="en-US" sz="2500" dirty="0">
                  <a:solidFill>
                    <a:srgbClr val="073E87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                           Y 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2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C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− 200.000</m:t>
                    </m:r>
                  </m:oMath>
                </a14:m>
                <a:endParaRPr lang="en-US" sz="2500" dirty="0">
                  <a:solidFill>
                    <a:srgbClr val="073E87"/>
                  </a:solidFill>
                </a:endParaRPr>
              </a:p>
              <a:p>
                <a:pPr marL="0" lv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</a:rPr>
                  <a:t>	</a:t>
                </a:r>
                <a:r>
                  <a:rPr lang="en-US" sz="2500" dirty="0" err="1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Fungsi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500" dirty="0" err="1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Konsumsi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  :     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 pitchFamily="18" charset="0"/>
                    <a:cs typeface="Times New Roman" pitchFamily="18" charset="0"/>
                  </a:rPr>
                  <a:t>              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C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Y</a:t>
                </a:r>
              </a:p>
              <a:p>
                <a:pPr marL="0" lv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err="1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Fungsi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Tabungan   :  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                S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= -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100.000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</a:t>
                </a:r>
              </a:p>
              <a:p>
                <a:pPr mar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 err="1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Jika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500" dirty="0" err="1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pendapatan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 : Y= 800.000 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 </a:t>
                </a:r>
                <a:r>
                  <a:rPr lang="en-US" sz="2500" dirty="0">
                    <a:solidFill>
                      <a:srgbClr val="073E87"/>
                    </a:solidFill>
                  </a:rPr>
                  <a:t>C   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Y</a:t>
                </a:r>
              </a:p>
              <a:p>
                <a:pPr mar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073E87"/>
                    </a:solidFill>
                  </a:rPr>
                  <a:t>			                   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(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 pitchFamily="18" charset="0"/>
                    <a:cs typeface="Times New Roman" pitchFamily="18" charset="0"/>
                  </a:rPr>
                  <a:t>800.000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) = 500.000</a:t>
                </a:r>
              </a:p>
              <a:p>
                <a:pPr mar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	              S  =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100.000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</a:t>
                </a:r>
              </a:p>
              <a:p>
                <a:pPr marL="0" indent="0">
                  <a:spcBef>
                    <a:spcPts val="0"/>
                  </a:spcBef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	                  =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100</a:t>
                </a:r>
                <a:r>
                  <a:rPr lang="id-ID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.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000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(800.000) = 300.000</a:t>
                </a:r>
              </a:p>
              <a:p>
                <a:pPr marL="0" indent="0">
                  <a:spcBef>
                    <a:spcPts val="600"/>
                  </a:spcBef>
                  <a:buClr>
                    <a:srgbClr val="31B6FD"/>
                  </a:buClr>
                  <a:buNone/>
                </a:pPr>
                <a:r>
                  <a:rPr lang="en-US" sz="25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Jika</a:t>
                </a:r>
                <a:r>
                  <a:rPr lang="en-US" sz="25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500" dirty="0" err="1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konsumsi</a:t>
                </a:r>
                <a:r>
                  <a:rPr lang="en-US" sz="25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 : C = 400.000 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    </a:t>
                </a:r>
                <a:r>
                  <a:rPr lang="en-US" sz="2500" dirty="0" smtClean="0">
                    <a:solidFill>
                      <a:srgbClr val="073E87"/>
                    </a:solidFill>
                  </a:rPr>
                  <a:t>C   </a:t>
                </a:r>
                <a:r>
                  <a:rPr lang="en-US" sz="2500" dirty="0">
                    <a:solidFill>
                      <a:srgbClr val="073E87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 </m:t>
                    </m:r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Y</a:t>
                </a:r>
                <a:endParaRPr lang="en-US" sz="2500" dirty="0">
                  <a:solidFill>
                    <a:srgbClr val="073E87"/>
                  </a:solidFill>
                </a:endParaRP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			    </a:t>
                </a:r>
                <a:r>
                  <a:rPr lang="en-US" sz="25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400.000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 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100.000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500" dirty="0">
                        <a:solidFill>
                          <a:srgbClr val="073E87"/>
                        </a:solidFill>
                        <a:latin typeface="Cambria Math"/>
                      </a:rPr>
                      <m:t>0,5</m:t>
                    </m:r>
                  </m:oMath>
                </a14:m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</a:t>
                </a: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	          0,5 Y = 300.000      </a:t>
                </a:r>
                <a:r>
                  <a:rPr lang="en-US" sz="2500" dirty="0" smtClean="0">
                    <a:solidFill>
                      <a:srgbClr val="F5C040">
                        <a:lumMod val="50000"/>
                      </a:srgbClr>
                    </a:solidFill>
                    <a:latin typeface="Times New Roman"/>
                    <a:cs typeface="Times New Roman"/>
                  </a:rPr>
                  <a:t>→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  Y = 600.000</a:t>
                </a:r>
              </a:p>
              <a:p>
                <a:pPr marL="0" indent="0" algn="just">
                  <a:buClr>
                    <a:srgbClr val="31B6FD"/>
                  </a:buClr>
                  <a:buNone/>
                </a:pP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	            S = 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100.000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Y =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-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100.000 </a:t>
                </a:r>
                <a:r>
                  <a:rPr lang="en-US" sz="2500" dirty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+ 0,5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 (600.000) = </a:t>
                </a:r>
                <a:r>
                  <a:rPr lang="en-US" sz="2500" dirty="0" smtClean="0">
                    <a:solidFill>
                      <a:srgbClr val="073E87"/>
                    </a:solidFill>
                    <a:latin typeface="Times New Roman"/>
                    <a:cs typeface="Times New Roman"/>
                  </a:rPr>
                  <a:t>200.000</a:t>
                </a:r>
                <a:endParaRPr lang="en-US" sz="2100" dirty="0">
                  <a:solidFill>
                    <a:srgbClr val="F5C040">
                      <a:lumMod val="50000"/>
                    </a:srgbClr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70483"/>
                <a:ext cx="8712968" cy="5570885"/>
              </a:xfrm>
              <a:blipFill rotWithShape="1">
                <a:blip r:embed="rId3"/>
                <a:stretch>
                  <a:fillRect l="-769" t="-175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338328"/>
            <a:ext cx="8496944" cy="642400"/>
          </a:xfrm>
        </p:spPr>
        <p:txBody>
          <a:bodyPr>
            <a:normAutofit fontScale="90000"/>
          </a:bodyPr>
          <a:lstStyle/>
          <a:p>
            <a:pPr algn="l"/>
            <a:r>
              <a:rPr lang="id-ID" dirty="0" smtClean="0"/>
              <a:t>        </a:t>
            </a:r>
            <a:r>
              <a:rPr lang="en-US" dirty="0" err="1" smtClean="0"/>
              <a:t>Penyelesaian</a:t>
            </a:r>
            <a:r>
              <a:rPr lang="en-US" dirty="0" smtClean="0"/>
              <a:t> :</a:t>
            </a:r>
            <a:endParaRPr lang="id-ID" dirty="0"/>
          </a:p>
        </p:txBody>
      </p:sp>
      <p:grpSp>
        <p:nvGrpSpPr>
          <p:cNvPr id="5" name="object 25"/>
          <p:cNvGrpSpPr>
            <a:grpSpLocks/>
          </p:cNvGrpSpPr>
          <p:nvPr/>
        </p:nvGrpSpPr>
        <p:grpSpPr bwMode="auto">
          <a:xfrm>
            <a:off x="0" y="0"/>
            <a:ext cx="1446213" cy="1490663"/>
            <a:chOff x="0" y="0"/>
            <a:chExt cx="2893060" cy="2235200"/>
          </a:xfrm>
        </p:grpSpPr>
        <p:sp>
          <p:nvSpPr>
            <p:cNvPr id="6" name="object 26"/>
            <p:cNvSpPr/>
            <p:nvPr/>
          </p:nvSpPr>
          <p:spPr>
            <a:xfrm>
              <a:off x="0" y="0"/>
              <a:ext cx="2105487" cy="2235200"/>
            </a:xfrm>
            <a:custGeom>
              <a:avLst/>
              <a:gdLst/>
              <a:ahLst/>
              <a:cxnLst/>
              <a:rect l="l" t="t" r="r" b="b"/>
              <a:pathLst>
                <a:path w="2104390" h="2235200">
                  <a:moveTo>
                    <a:pt x="2104240" y="0"/>
                  </a:moveTo>
                  <a:lnTo>
                    <a:pt x="1563001" y="0"/>
                  </a:lnTo>
                  <a:lnTo>
                    <a:pt x="0" y="1660142"/>
                  </a:lnTo>
                  <a:lnTo>
                    <a:pt x="0" y="2234997"/>
                  </a:lnTo>
                  <a:lnTo>
                    <a:pt x="2104240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7"/>
            <p:cNvSpPr/>
            <p:nvPr/>
          </p:nvSpPr>
          <p:spPr>
            <a:xfrm>
              <a:off x="276287" y="0"/>
              <a:ext cx="2140419" cy="1882900"/>
            </a:xfrm>
            <a:custGeom>
              <a:avLst/>
              <a:gdLst/>
              <a:ahLst/>
              <a:cxnLst/>
              <a:rect l="l" t="t" r="r" b="b"/>
              <a:pathLst>
                <a:path w="2139315" h="1882139">
                  <a:moveTo>
                    <a:pt x="2139292" y="0"/>
                  </a:moveTo>
                  <a:lnTo>
                    <a:pt x="1604808" y="0"/>
                  </a:lnTo>
                  <a:lnTo>
                    <a:pt x="0" y="1753997"/>
                  </a:lnTo>
                  <a:lnTo>
                    <a:pt x="417715" y="1881631"/>
                  </a:lnTo>
                  <a:lnTo>
                    <a:pt x="21392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8"/>
            <p:cNvSpPr/>
            <p:nvPr/>
          </p:nvSpPr>
          <p:spPr>
            <a:xfrm>
              <a:off x="987642" y="0"/>
              <a:ext cx="1905418" cy="1623435"/>
            </a:xfrm>
            <a:custGeom>
              <a:avLst/>
              <a:gdLst/>
              <a:ahLst/>
              <a:cxnLst/>
              <a:rect l="l" t="t" r="r" b="b"/>
              <a:pathLst>
                <a:path w="1905635" h="1622425">
                  <a:moveTo>
                    <a:pt x="1905383" y="0"/>
                  </a:moveTo>
                  <a:lnTo>
                    <a:pt x="1370735" y="0"/>
                  </a:lnTo>
                  <a:lnTo>
                    <a:pt x="0" y="1494917"/>
                  </a:lnTo>
                  <a:lnTo>
                    <a:pt x="417791" y="1622425"/>
                  </a:lnTo>
                  <a:lnTo>
                    <a:pt x="1905383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93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28800"/>
                <a:ext cx="8568951" cy="4968552"/>
              </a:xfrm>
            </p:spPr>
            <p:txBody>
              <a:bodyPr>
                <a:normAutofit fontScale="92500" lnSpcReduction="10000"/>
              </a:bodyPr>
              <a:lstStyle/>
              <a:p>
                <a:pPr marL="0" marR="0" indent="22860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Angka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pengganda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pendapatan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adalah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angka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yang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menunjukkan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perubahan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konsumsi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tabungan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karena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adanya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perubahan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pendapatan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nasional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atau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sebaliknya</a:t>
                </a:r>
                <a:r>
                  <a:rPr lang="en-ID" sz="2500" dirty="0" smtClean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.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Angka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pengganda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biasa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ditulis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dengan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huruf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b="1" i="1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k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dirumuskan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sebagai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sz="2500" dirty="0" err="1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berikut</a:t>
                </a:r>
                <a:r>
                  <a:rPr lang="en-ID" sz="2500" dirty="0">
                    <a:solidFill>
                      <a:schemeClr val="tx1"/>
                    </a:solidFill>
                    <a:effectLst/>
                    <a:latin typeface="Times New Roman"/>
                    <a:ea typeface="Calibri"/>
                    <a:cs typeface="Arial"/>
                  </a:rPr>
                  <a:t>:</a:t>
                </a:r>
                <a:endParaRPr lang="en-US" sz="2500" dirty="0">
                  <a:solidFill>
                    <a:schemeClr val="tx1"/>
                  </a:solidFill>
                  <a:effectLst/>
                  <a:latin typeface="Calibri"/>
                  <a:ea typeface="Calibri"/>
                  <a:cs typeface="Arial"/>
                </a:endParaRPr>
              </a:p>
              <a:p>
                <a:pPr marL="0" indent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n-ID" sz="2800" b="1" dirty="0" smtClean="0">
                    <a:effectLst/>
                    <a:latin typeface="Times New Roman"/>
                    <a:ea typeface="Calibri"/>
                    <a:cs typeface="Arial"/>
                  </a:rPr>
                  <a:t>      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−</m:t>
                        </m:r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𝐌𝐏𝐂</m:t>
                        </m:r>
                      </m:den>
                    </m:f>
                    <m:r>
                      <a:rPr lang="en-ID" sz="2800" b="1" i="1">
                        <a:effectLst/>
                        <a:latin typeface="Cambria Math"/>
                        <a:ea typeface="Calibri"/>
                        <a:cs typeface="Times New Roman"/>
                      </a:rPr>
                      <m:t>= </m:t>
                    </m:r>
                    <m:f>
                      <m:fPr>
                        <m:ctrlPr>
                          <a:rPr lang="en-US" sz="28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effectLst/>
                            <a:latin typeface="Cambria Math"/>
                            <a:ea typeface="Calibri"/>
                            <a:cs typeface="Cambria Math"/>
                          </a:rPr>
                          <m:t>𝐌𝐏𝐒</m:t>
                        </m:r>
                      </m:den>
                    </m:f>
                  </m:oMath>
                </a14:m>
                <a:r>
                  <a:rPr lang="en-US" sz="2000" dirty="0" smtClean="0">
                    <a:effectLst/>
                    <a:latin typeface="Calibri"/>
                    <a:ea typeface="Calibri"/>
                    <a:cs typeface="Arial"/>
                  </a:rPr>
                  <a:t>                   atau            </a:t>
                </a:r>
                <a:r>
                  <a:rPr lang="en-ID" sz="2800" b="1" dirty="0">
                    <a:latin typeface="Times New Roman"/>
                    <a:ea typeface="Calibri"/>
                    <a:cs typeface="Arial"/>
                  </a:rPr>
                  <a:t>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− </m:t>
                        </m:r>
                        <m:r>
                          <a:rPr lang="en-US" sz="2800" b="1" i="0" smtClean="0">
                            <a:latin typeface="Cambria Math"/>
                            <a:ea typeface="Calibri"/>
                            <a:cs typeface="Cambria Math"/>
                          </a:rPr>
                          <m:t>𝐜</m:t>
                        </m:r>
                      </m:den>
                    </m:f>
                    <m:r>
                      <a:rPr lang="en-ID" sz="2800" b="1" i="1">
                        <a:latin typeface="Cambria Math"/>
                        <a:ea typeface="Calibri"/>
                        <a:cs typeface="Times New Roman"/>
                      </a:rPr>
                      <m:t>= </m:t>
                    </m:r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0" smtClean="0">
                            <a:latin typeface="Cambria Math"/>
                            <a:ea typeface="Calibri"/>
                            <a:cs typeface="Cambria Math"/>
                          </a:rPr>
                          <m:t>𝐬</m:t>
                        </m:r>
                      </m:den>
                    </m:f>
                  </m:oMath>
                </a14:m>
                <a:endParaRPr lang="en-US" sz="2800" dirty="0">
                  <a:latin typeface="Calibri"/>
                  <a:ea typeface="Calibri"/>
                  <a:cs typeface="Arial"/>
                </a:endParaRPr>
              </a:p>
              <a:p>
                <a:pPr marL="0" marR="0" indent="0" algn="just">
                  <a:lnSpc>
                    <a:spcPct val="107000"/>
                  </a:lnSpc>
                  <a:spcBef>
                    <a:spcPts val="600"/>
                  </a:spcBef>
                  <a:spcAft>
                    <a:spcPts val="300"/>
                  </a:spcAft>
                  <a:buNone/>
                </a:pPr>
                <a:r>
                  <a:rPr lang="en-US" dirty="0" smtClean="0"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solidFill>
                      <a:srgbClr val="FF0000"/>
                    </a:solidFill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Contoh</a:t>
                </a:r>
                <a:r>
                  <a:rPr lang="en-US" dirty="0" smtClean="0">
                    <a:solidFill>
                      <a:srgbClr val="FF0000"/>
                    </a:solidFill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smtClean="0">
                    <a:effectLst/>
                    <a:latin typeface="Times New Roman" pitchFamily="18" charset="0"/>
                    <a:ea typeface="Calibri"/>
                    <a:cs typeface="Times New Roman" pitchFamily="18" charset="0"/>
                  </a:rPr>
                  <a:t>:</a:t>
                </a:r>
              </a:p>
              <a:p>
                <a:pPr marL="0" marR="0" indent="0" algn="just">
                  <a:lnSpc>
                    <a:spcPct val="107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Jika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Fungsi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>
                    <a:latin typeface="Times New Roman" pitchFamily="18" charset="0"/>
                    <a:ea typeface="Calibri"/>
                    <a:cs typeface="Times New Roman" pitchFamily="18" charset="0"/>
                  </a:rPr>
                  <a:t>Konsumsi</a:t>
                </a: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  :    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C   </a:t>
                </a: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= 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100.000 </a:t>
                </a:r>
                <a:r>
                  <a:rPr lang="en-US" dirty="0">
                    <a:latin typeface="Times New Roman" pitchFamily="18" charset="0"/>
                    <a:ea typeface="Calibri"/>
                    <a:cs typeface="Times New Roman" pitchFamily="18" charset="0"/>
                  </a:rPr>
                  <a:t>+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0,5 Y</a:t>
                </a:r>
              </a:p>
              <a:p>
                <a:pPr marL="0" marR="0" indent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Maka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angka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penggandanya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:  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− </m:t>
                        </m:r>
                        <m:r>
                          <a:rPr lang="en-US" sz="2800" b="1">
                            <a:latin typeface="Cambria Math"/>
                            <a:ea typeface="Calibri"/>
                            <a:cs typeface="Cambria Math"/>
                          </a:rPr>
                          <m:t>𝐜</m:t>
                        </m:r>
                      </m:den>
                    </m:f>
                    <m:r>
                      <a:rPr lang="en-US" sz="2800" b="1" i="1">
                        <a:latin typeface="Cambria Math"/>
                        <a:ea typeface="Calibri"/>
                        <a:cs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</m:num>
                      <m:den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𝟏</m:t>
                        </m:r>
                        <m:r>
                          <a:rPr lang="en-ID" sz="2800" b="1" i="1">
                            <a:latin typeface="Cambria Math"/>
                            <a:ea typeface="Calibri"/>
                            <a:cs typeface="Cambria Math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/>
                            <a:ea typeface="Calibri"/>
                            <a:cs typeface="Cambria Math"/>
                          </a:rPr>
                          <m:t>𝟎</m:t>
                        </m:r>
                        <m:r>
                          <a:rPr lang="en-US" sz="2800" b="1" i="1" smtClean="0">
                            <a:latin typeface="Cambria Math"/>
                            <a:ea typeface="Calibri"/>
                            <a:cs typeface="Cambria Math"/>
                          </a:rPr>
                          <m:t>,</m:t>
                        </m:r>
                        <m:r>
                          <a:rPr lang="en-US" sz="2800" b="1" i="1" smtClean="0">
                            <a:latin typeface="Cambria Math"/>
                            <a:ea typeface="Calibri"/>
                            <a:cs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= 2</a:t>
                </a:r>
              </a:p>
              <a:p>
                <a:pPr marL="0" marR="0" indent="0" algn="just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k = 2 ,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artinya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US" dirty="0" err="1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jika</a:t>
                </a:r>
                <a:r>
                  <a:rPr lang="en-US" dirty="0" smtClean="0">
                    <a:latin typeface="Times New Roman" pitchFamily="18" charset="0"/>
                    <a:ea typeface="Calibri"/>
                    <a:cs typeface="Times New Roman" pitchFamily="18" charset="0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ada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tambahan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variabel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ekonomi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tertentu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(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misal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investasi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atau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pengeluaran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pemerintah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),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maka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pendapatan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nasional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akan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bertambah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sebesar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2 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kali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tambahan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variabel</a:t>
                </a:r>
                <a:r>
                  <a:rPr lang="en-ID" dirty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tadi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,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konsumsi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dan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tabungan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juga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akan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mengalami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 </a:t>
                </a:r>
                <a:r>
                  <a:rPr lang="en-ID" dirty="0" err="1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penambahan</a:t>
                </a:r>
                <a:r>
                  <a:rPr lang="en-ID" dirty="0" smtClean="0">
                    <a:solidFill>
                      <a:schemeClr val="tx1"/>
                    </a:solidFill>
                    <a:latin typeface="Times New Roman"/>
                    <a:ea typeface="Calibri"/>
                    <a:cs typeface="Arial"/>
                  </a:rPr>
                  <a:t>.</a:t>
                </a:r>
                <a:endParaRPr lang="en-US" dirty="0">
                  <a:latin typeface="Times New Roman" pitchFamily="18" charset="0"/>
                  <a:ea typeface="Calibri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28800"/>
                <a:ext cx="8568951" cy="4968552"/>
              </a:xfrm>
              <a:blipFill rotWithShape="1">
                <a:blip r:embed="rId3"/>
                <a:stretch>
                  <a:fillRect l="-996" t="-1227" r="-1067" b="-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00244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id-ID" sz="4000" b="1" dirty="0" smtClean="0"/>
              <a:t>Angka </a:t>
            </a:r>
            <a:r>
              <a:rPr lang="id-ID" sz="4000" b="1" dirty="0"/>
              <a:t>Pengganda Pendapatan (Multiplier)</a:t>
            </a:r>
            <a:br>
              <a:rPr lang="id-ID" sz="4000" b="1" dirty="0"/>
            </a:br>
            <a:endParaRPr lang="id-ID" sz="4000" b="1" dirty="0"/>
          </a:p>
        </p:txBody>
      </p:sp>
      <p:grpSp>
        <p:nvGrpSpPr>
          <p:cNvPr id="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5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6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47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2450432"/>
            <a:ext cx="8712967" cy="4362944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id-ID" dirty="0" smtClean="0"/>
              <a:t>Konsumsi </a:t>
            </a:r>
            <a:r>
              <a:rPr lang="id-ID" dirty="0"/>
              <a:t>masyarakat suatu negara ditunjukkan oleh persamaan C = 30 + 0,8 Y. Bagaimana fungsi tabungannya? Berapa besarnya konsumsi jika tabungan sebesar </a:t>
            </a:r>
            <a:r>
              <a:rPr lang="id-ID" dirty="0" smtClean="0"/>
              <a:t>20?</a:t>
            </a:r>
          </a:p>
          <a:p>
            <a:pPr marL="457200" indent="-457200">
              <a:buAutoNum type="arabicPeriod"/>
            </a:pPr>
            <a:r>
              <a:rPr lang="id-ID" dirty="0" smtClean="0"/>
              <a:t>Diketahui </a:t>
            </a:r>
            <a:r>
              <a:rPr lang="id-ID" dirty="0"/>
              <a:t>pendapatan nasional suatu negara sebesar 1000 dan pengeluaran konsumsinya 500. Pada tahun sebelumnya negara tersebut memiliki pendapatan nasional sebesar 850 dan pengeluaran konsumsi sebesar 300. Tentukan fungsi konsumsi dan tabungannya!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30440"/>
            <a:ext cx="8229600" cy="1042376"/>
          </a:xfrm>
        </p:spPr>
        <p:txBody>
          <a:bodyPr/>
          <a:lstStyle/>
          <a:p>
            <a:pPr algn="l"/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id-ID" dirty="0"/>
              <a:t> 1</a:t>
            </a:r>
            <a:r>
              <a:rPr lang="en-US" dirty="0"/>
              <a:t> </a:t>
            </a:r>
            <a:r>
              <a:rPr lang="id-ID" dirty="0" smtClean="0"/>
              <a:t>&amp; 2</a:t>
            </a:r>
            <a:r>
              <a:rPr lang="en-US" dirty="0" smtClean="0"/>
              <a:t>: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47772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844824"/>
            <a:ext cx="8424935" cy="46085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id-ID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d-ID" dirty="0" smtClean="0">
                <a:solidFill>
                  <a:schemeClr val="accent5">
                    <a:lumMod val="50000"/>
                  </a:schemeClr>
                </a:solidFill>
              </a:rPr>
              <a:t>Pada saat Joko Mengganggur tidak sepeserpun ia menabung dan konsumsi  automousnya Rp 750.000.  Ketika ia sudah bekerja dan berpenghasilan Rp 2.500.000,- ia dapat menyisihkan uangnya untuk ditabung sebesar Rp. 500.000,- </a:t>
            </a:r>
          </a:p>
          <a:p>
            <a:pPr marL="0" indent="0">
              <a:buNone/>
            </a:pPr>
            <a:r>
              <a:rPr lang="id-ID" dirty="0" smtClean="0">
                <a:solidFill>
                  <a:schemeClr val="accent2">
                    <a:lumMod val="50000"/>
                  </a:schemeClr>
                </a:solidFill>
              </a:rPr>
              <a:t>Tentukan :</a:t>
            </a:r>
          </a:p>
          <a:p>
            <a:pPr marL="457200" indent="-457200">
              <a:buAutoNum type="alphaLcPeriod"/>
            </a:pPr>
            <a:r>
              <a:rPr lang="id-ID" dirty="0" smtClean="0">
                <a:solidFill>
                  <a:schemeClr val="accent1">
                    <a:lumMod val="50000"/>
                  </a:schemeClr>
                </a:solidFill>
              </a:rPr>
              <a:t>Fungsi Konsumsi dan fungsi tabungan !</a:t>
            </a:r>
          </a:p>
          <a:p>
            <a:pPr marL="457200" lvl="0" indent="-457200">
              <a:buFont typeface="Symbol" pitchFamily="18" charset="2"/>
              <a:buAutoNum type="alphaLcPeriod"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Pada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pendapatan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berapa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semuanya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habis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untuk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konsumsi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Calibri"/>
                <a:cs typeface="Arial"/>
              </a:rPr>
              <a:t> ?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Arial"/>
            </a:endParaRPr>
          </a:p>
          <a:p>
            <a:pPr marL="457200" indent="-457200">
              <a:buAutoNum type="alphaLcPeriod"/>
            </a:pPr>
            <a:r>
              <a:rPr lang="id-ID" dirty="0" smtClean="0">
                <a:solidFill>
                  <a:schemeClr val="accent1">
                    <a:lumMod val="50000"/>
                  </a:schemeClr>
                </a:solidFill>
              </a:rPr>
              <a:t>Jika penghasilannya menjadi Rp 5.750.000,-, berapa besar uang untuk konsumsi dan ditabung oleh Joko ?</a:t>
            </a:r>
          </a:p>
          <a:p>
            <a:pPr marL="457200" indent="-457200">
              <a:buAutoNum type="alphaLcPeriod"/>
            </a:pPr>
            <a:r>
              <a:rPr lang="id-ID" dirty="0" smtClean="0">
                <a:solidFill>
                  <a:schemeClr val="accent1">
                    <a:lumMod val="50000"/>
                  </a:schemeClr>
                </a:solidFill>
              </a:rPr>
              <a:t>Berapa angka indeks multiplier yang terjadi ?</a:t>
            </a:r>
          </a:p>
          <a:p>
            <a:pPr marL="457200" indent="-457200">
              <a:buAutoNum type="alphaLcPeriod"/>
            </a:pPr>
            <a:endParaRPr lang="id-ID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457200" y="626360"/>
            <a:ext cx="8229600" cy="1002440"/>
          </a:xfrm>
        </p:spPr>
        <p:txBody>
          <a:bodyPr/>
          <a:lstStyle/>
          <a:p>
            <a:pPr algn="l"/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id-ID" dirty="0" smtClean="0"/>
              <a:t> 3</a:t>
            </a:r>
            <a:r>
              <a:rPr lang="en-US" dirty="0" smtClean="0"/>
              <a:t> :</a:t>
            </a:r>
            <a:endParaRPr lang="id-ID" dirty="0"/>
          </a:p>
        </p:txBody>
      </p:sp>
      <p:grpSp>
        <p:nvGrpSpPr>
          <p:cNvPr id="4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1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340768"/>
            <a:ext cx="8640959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D" b="1" dirty="0" err="1"/>
              <a:t>Perhatikan</a:t>
            </a:r>
            <a:r>
              <a:rPr lang="en-ID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, </a:t>
            </a:r>
            <a:r>
              <a:rPr lang="en-US" b="1" dirty="0" err="1"/>
              <a:t>konsumsi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tabungan</a:t>
            </a:r>
            <a:r>
              <a:rPr lang="en-US" b="1" dirty="0"/>
              <a:t> </a:t>
            </a:r>
            <a:r>
              <a:rPr lang="en-US" b="1" dirty="0" err="1"/>
              <a:t>seseorang</a:t>
            </a:r>
            <a:r>
              <a:rPr lang="en-US" b="1" dirty="0"/>
              <a:t> per </a:t>
            </a:r>
            <a:r>
              <a:rPr lang="en-US" b="1" dirty="0" err="1"/>
              <a:t>bulan</a:t>
            </a:r>
            <a:r>
              <a:rPr lang="en-US" b="1" dirty="0"/>
              <a:t>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ID" b="1" dirty="0" err="1"/>
              <a:t>grafik</a:t>
            </a:r>
            <a:r>
              <a:rPr lang="en-ID" b="1" dirty="0"/>
              <a:t> </a:t>
            </a:r>
            <a:r>
              <a:rPr lang="en-ID" b="1" dirty="0" err="1"/>
              <a:t>berikut</a:t>
            </a:r>
            <a:r>
              <a:rPr lang="en-ID" b="1" dirty="0"/>
              <a:t> </a:t>
            </a:r>
            <a:r>
              <a:rPr lang="en-US" b="1" dirty="0"/>
              <a:t> </a:t>
            </a:r>
            <a:r>
              <a:rPr lang="en-US" b="1" dirty="0" smtClean="0"/>
              <a:t>!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id-ID" b="1" dirty="0" smtClean="0"/>
          </a:p>
          <a:p>
            <a:pPr marL="0" indent="0">
              <a:buNone/>
            </a:pPr>
            <a:endParaRPr lang="id-ID" b="1" dirty="0" smtClean="0"/>
          </a:p>
          <a:p>
            <a:pPr marL="0" indent="0">
              <a:buNone/>
            </a:pPr>
            <a:endParaRPr lang="en-US" b="1" dirty="0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300" dirty="0" err="1" smtClean="0">
                <a:latin typeface="Times New Roman"/>
                <a:ea typeface="Calibri"/>
                <a:cs typeface="Arial"/>
              </a:rPr>
              <a:t>Pertanyaan</a:t>
            </a:r>
            <a:r>
              <a:rPr lang="en-US" sz="2300" dirty="0" smtClean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>
                <a:latin typeface="Times New Roman"/>
                <a:ea typeface="Calibri"/>
                <a:cs typeface="Arial"/>
              </a:rPr>
              <a:t>: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300" dirty="0" err="1">
                <a:latin typeface="Times New Roman"/>
                <a:ea typeface="Calibri"/>
                <a:cs typeface="Arial"/>
              </a:rPr>
              <a:t>Tentukan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fungsi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konsumsi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dan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tabungan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orang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tersebut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 !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300" dirty="0" err="1">
                <a:latin typeface="Times New Roman"/>
                <a:ea typeface="Calibri"/>
                <a:cs typeface="Arial"/>
              </a:rPr>
              <a:t>Pada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pendapatan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berapa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semuanya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habis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untuk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konsumsi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?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US" sz="2300" dirty="0" err="1">
                <a:latin typeface="Times New Roman"/>
                <a:ea typeface="Calibri"/>
                <a:cs typeface="Arial"/>
              </a:rPr>
              <a:t>Jika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tabungan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orang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tersebut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sebesar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Rp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40 x  10</a:t>
            </a:r>
            <a:r>
              <a:rPr lang="en-US" sz="2300" baseline="30000" dirty="0">
                <a:latin typeface="Times New Roman"/>
                <a:ea typeface="Calibri"/>
                <a:cs typeface="Arial"/>
              </a:rPr>
              <a:t>4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maka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berapa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pendapatan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dan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</a:t>
            </a:r>
            <a:r>
              <a:rPr lang="en-US" sz="2300" dirty="0" err="1">
                <a:latin typeface="Times New Roman"/>
                <a:ea typeface="Calibri"/>
                <a:cs typeface="Arial"/>
              </a:rPr>
              <a:t>konsumsinya</a:t>
            </a:r>
            <a:r>
              <a:rPr lang="en-US" sz="2300" dirty="0">
                <a:latin typeface="Times New Roman"/>
                <a:ea typeface="Calibri"/>
                <a:cs typeface="Arial"/>
              </a:rPr>
              <a:t> ?</a:t>
            </a:r>
            <a:endParaRPr lang="en-US" sz="2300" dirty="0">
              <a:latin typeface="Calibri"/>
              <a:ea typeface="Calibri"/>
              <a:cs typeface="Arial"/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id-ID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pPr algn="l"/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id-ID" dirty="0" smtClean="0"/>
              <a:t> 4 </a:t>
            </a:r>
            <a:r>
              <a:rPr lang="en-US" dirty="0" smtClean="0"/>
              <a:t>:</a:t>
            </a:r>
            <a:endParaRPr lang="id-ID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60848"/>
            <a:ext cx="331236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object 21"/>
          <p:cNvGrpSpPr>
            <a:grpSpLocks/>
          </p:cNvGrpSpPr>
          <p:nvPr/>
        </p:nvGrpSpPr>
        <p:grpSpPr bwMode="auto">
          <a:xfrm>
            <a:off x="8304213" y="4583113"/>
            <a:ext cx="844550" cy="2262187"/>
            <a:chOff x="16599408" y="6890766"/>
            <a:chExt cx="1689100" cy="3394710"/>
          </a:xfrm>
        </p:grpSpPr>
        <p:sp>
          <p:nvSpPr>
            <p:cNvPr id="6" name="object 22"/>
            <p:cNvSpPr/>
            <p:nvPr/>
          </p:nvSpPr>
          <p:spPr>
            <a:xfrm>
              <a:off x="17091532" y="8689366"/>
              <a:ext cx="1196976" cy="1596110"/>
            </a:xfrm>
            <a:custGeom>
              <a:avLst/>
              <a:gdLst/>
              <a:ahLst/>
              <a:cxnLst/>
              <a:rect l="l" t="t" r="r" b="b"/>
              <a:pathLst>
                <a:path w="1196340" h="1595754">
                  <a:moveTo>
                    <a:pt x="1195803" y="0"/>
                  </a:moveTo>
                  <a:lnTo>
                    <a:pt x="762860" y="0"/>
                  </a:lnTo>
                  <a:lnTo>
                    <a:pt x="0" y="1595624"/>
                  </a:lnTo>
                  <a:lnTo>
                    <a:pt x="436752" y="1595624"/>
                  </a:lnTo>
                  <a:lnTo>
                    <a:pt x="1195803" y="7969"/>
                  </a:lnTo>
                  <a:lnTo>
                    <a:pt x="119580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7" name="object 23"/>
            <p:cNvSpPr/>
            <p:nvPr/>
          </p:nvSpPr>
          <p:spPr>
            <a:xfrm>
              <a:off x="16821658" y="7786493"/>
              <a:ext cx="1466850" cy="2498983"/>
            </a:xfrm>
            <a:custGeom>
              <a:avLst/>
              <a:gdLst/>
              <a:ahLst/>
              <a:cxnLst/>
              <a:rect l="l" t="t" r="r" b="b"/>
              <a:pathLst>
                <a:path w="1467484" h="2500629">
                  <a:moveTo>
                    <a:pt x="1467247" y="0"/>
                  </a:moveTo>
                  <a:lnTo>
                    <a:pt x="1194451" y="0"/>
                  </a:lnTo>
                  <a:lnTo>
                    <a:pt x="0" y="2500118"/>
                  </a:lnTo>
                  <a:lnTo>
                    <a:pt x="436626" y="2500118"/>
                  </a:lnTo>
                  <a:lnTo>
                    <a:pt x="1467247" y="342914"/>
                  </a:lnTo>
                  <a:lnTo>
                    <a:pt x="1467247" y="0"/>
                  </a:lnTo>
                  <a:close/>
                </a:path>
              </a:pathLst>
            </a:custGeom>
            <a:solidFill>
              <a:srgbClr val="A2E411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  <p:sp>
          <p:nvSpPr>
            <p:cNvPr id="8" name="object 24"/>
            <p:cNvSpPr/>
            <p:nvPr/>
          </p:nvSpPr>
          <p:spPr>
            <a:xfrm>
              <a:off x="16599408" y="6890766"/>
              <a:ext cx="1689100" cy="2963523"/>
            </a:xfrm>
            <a:custGeom>
              <a:avLst/>
              <a:gdLst/>
              <a:ahLst/>
              <a:cxnLst/>
              <a:rect l="l" t="t" r="r" b="b"/>
              <a:pathLst>
                <a:path w="1689100" h="2962909">
                  <a:moveTo>
                    <a:pt x="1688592" y="0"/>
                  </a:moveTo>
                  <a:lnTo>
                    <a:pt x="1415796" y="0"/>
                  </a:lnTo>
                  <a:lnTo>
                    <a:pt x="0" y="2962655"/>
                  </a:lnTo>
                  <a:lnTo>
                    <a:pt x="436626" y="2962655"/>
                  </a:lnTo>
                  <a:lnTo>
                    <a:pt x="1688592" y="342826"/>
                  </a:lnTo>
                  <a:lnTo>
                    <a:pt x="1688592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lIns="0" tIns="0" rIns="0" bIns="0"/>
            <a:lstStyle/>
            <a:p>
              <a:pPr defTabSz="5120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prstClr val="black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27875" y="6551613"/>
            <a:ext cx="17113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n-NO" sz="900" dirty="0">
                <a:solidFill>
                  <a:srgbClr val="000000"/>
                </a:solidFill>
                <a:latin typeface="Arial Black" pitchFamily="34" charset="0"/>
              </a:rPr>
              <a:t>By : BIDA SARI,  SP, MSi</a:t>
            </a:r>
            <a:endParaRPr lang="en-US" sz="900" dirty="0">
              <a:solidFill>
                <a:srgbClr val="0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1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971800" y="6400800"/>
            <a:ext cx="3429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nn-NO">
                <a:solidFill>
                  <a:srgbClr val="000000"/>
                </a:solidFill>
                <a:latin typeface="Arial Black" pitchFamily="34" charset="0"/>
              </a:rPr>
              <a:t> By : BIDA SARI,  SP, MSi</a:t>
            </a:r>
            <a:endParaRPr lang="en-US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5400" y="4572000"/>
            <a:ext cx="9144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T</a:t>
            </a:r>
            <a:r>
              <a:rPr lang="id-ID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hank </a:t>
            </a:r>
            <a:r>
              <a:rPr lang="en-US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Y</a:t>
            </a:r>
            <a:r>
              <a:rPr lang="id-ID" altLang="ko-KR" sz="3200" b="1">
                <a:solidFill>
                  <a:srgbClr val="C00000"/>
                </a:solidFill>
                <a:latin typeface="Lucida Calligraphy" pitchFamily="66" charset="0"/>
                <a:cs typeface="HY신명조"/>
              </a:rPr>
              <a:t>ou</a:t>
            </a:r>
            <a:r>
              <a:rPr lang="id-ID" altLang="ko-KR" sz="6000">
                <a:latin typeface="Lucida Calligraphy" pitchFamily="66" charset="0"/>
                <a:cs typeface="HY신명조"/>
              </a:rPr>
              <a:t> </a:t>
            </a:r>
          </a:p>
          <a:p>
            <a:pPr algn="ctr" eaLnBrk="1" hangingPunct="1"/>
            <a:r>
              <a:rPr lang="id-ID" altLang="ko-KR" sz="6000">
                <a:latin typeface="Lucida Calligraphy" pitchFamily="66" charset="0"/>
                <a:cs typeface="HY신명조"/>
              </a:rPr>
              <a:t>Semoga Bermanfaat</a:t>
            </a:r>
            <a:endParaRPr lang="ko-KR" altLang="en-US" sz="6000">
              <a:latin typeface="Lucida Calligraphy" pitchFamily="66" charset="0"/>
              <a:cs typeface="HY신명조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1295400"/>
            <a:ext cx="652462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49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1554</TotalTime>
  <Words>1116</Words>
  <Application>Microsoft Office PowerPoint</Application>
  <PresentationFormat>On-screen Show (4:3)</PresentationFormat>
  <Paragraphs>144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Waveform</vt:lpstr>
      <vt:lpstr>Fungsi Konsumsi dan Tabungan</vt:lpstr>
      <vt:lpstr>Fungsi Konsumsi dan Tabungan</vt:lpstr>
      <vt:lpstr>PENGERTIAN KONSUMSI </vt:lpstr>
      <vt:lpstr>Fungsi Konsumsi </vt:lpstr>
      <vt:lpstr>PENGERTIAN TABUNGAN </vt:lpstr>
      <vt:lpstr>Fungsi Tabungan</vt:lpstr>
      <vt:lpstr>Fungsi Tabungan </vt:lpstr>
      <vt:lpstr>Contoh 1 :</vt:lpstr>
      <vt:lpstr>Contoh 2 :</vt:lpstr>
      <vt:lpstr>        Penyelesaian :</vt:lpstr>
      <vt:lpstr> Angka Pengganda Pendapatan (Multiplier) </vt:lpstr>
      <vt:lpstr>Latihan Soal 1 &amp; 2:</vt:lpstr>
      <vt:lpstr>Latihan Soal 3 :</vt:lpstr>
      <vt:lpstr>Latihan Soal  4 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Fungsi Konsumsi dan Tabungan</dc:title>
  <dc:creator>Bida Sari</dc:creator>
  <cp:lastModifiedBy>USER</cp:lastModifiedBy>
  <cp:revision>76</cp:revision>
  <dcterms:created xsi:type="dcterms:W3CDTF">2017-03-13T08:29:59Z</dcterms:created>
  <dcterms:modified xsi:type="dcterms:W3CDTF">2026-10-14T22:41:58Z</dcterms:modified>
</cp:coreProperties>
</file>